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0"/>
  </p:notesMasterIdLst>
  <p:handoutMasterIdLst>
    <p:handoutMasterId r:id="rId51"/>
  </p:handoutMasterIdLst>
  <p:sldIdLst>
    <p:sldId id="394" r:id="rId3"/>
    <p:sldId id="452" r:id="rId4"/>
    <p:sldId id="544" r:id="rId5"/>
    <p:sldId id="632" r:id="rId6"/>
    <p:sldId id="665" r:id="rId7"/>
    <p:sldId id="593" r:id="rId8"/>
    <p:sldId id="588" r:id="rId9"/>
    <p:sldId id="666" r:id="rId10"/>
    <p:sldId id="668" r:id="rId11"/>
    <p:sldId id="667" r:id="rId12"/>
    <p:sldId id="594" r:id="rId13"/>
    <p:sldId id="671" r:id="rId14"/>
    <p:sldId id="682" r:id="rId15"/>
    <p:sldId id="683" r:id="rId16"/>
    <p:sldId id="689" r:id="rId17"/>
    <p:sldId id="688" r:id="rId18"/>
    <p:sldId id="690" r:id="rId19"/>
    <p:sldId id="684" r:id="rId20"/>
    <p:sldId id="636" r:id="rId21"/>
    <p:sldId id="669" r:id="rId22"/>
    <p:sldId id="672" r:id="rId23"/>
    <p:sldId id="673" r:id="rId24"/>
    <p:sldId id="670" r:id="rId25"/>
    <p:sldId id="656" r:id="rId26"/>
    <p:sldId id="691" r:id="rId27"/>
    <p:sldId id="657" r:id="rId28"/>
    <p:sldId id="628" r:id="rId29"/>
    <p:sldId id="643" r:id="rId30"/>
    <p:sldId id="674" r:id="rId31"/>
    <p:sldId id="685" r:id="rId32"/>
    <p:sldId id="675" r:id="rId33"/>
    <p:sldId id="676" r:id="rId34"/>
    <p:sldId id="677" r:id="rId35"/>
    <p:sldId id="678" r:id="rId36"/>
    <p:sldId id="692" r:id="rId37"/>
    <p:sldId id="693" r:id="rId38"/>
    <p:sldId id="697" r:id="rId39"/>
    <p:sldId id="679" r:id="rId40"/>
    <p:sldId id="680" r:id="rId41"/>
    <p:sldId id="681" r:id="rId42"/>
    <p:sldId id="686" r:id="rId43"/>
    <p:sldId id="687" r:id="rId44"/>
    <p:sldId id="694" r:id="rId45"/>
    <p:sldId id="486" r:id="rId46"/>
    <p:sldId id="695" r:id="rId47"/>
    <p:sldId id="696" r:id="rId48"/>
    <p:sldId id="514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D2A010"/>
    <a:srgbClr val="F6D18E"/>
    <a:srgbClr val="FFFFFF"/>
    <a:srgbClr val="C6C0AA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76" autoAdjust="0"/>
    <p:restoredTop sz="98670" autoAdjust="0"/>
  </p:normalViewPr>
  <p:slideViewPr>
    <p:cSldViewPr>
      <p:cViewPr varScale="1">
        <p:scale>
          <a:sx n="59" d="100"/>
          <a:sy n="59" d="100"/>
        </p:scale>
        <p:origin x="78" y="73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22-Dec-17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‹Nr.›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22-Dec-17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42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599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537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94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514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09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810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85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633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0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90768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44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4111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910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85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0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2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7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31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44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931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2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9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3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0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6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1.png"/><Relationship Id="rId14" Type="http://schemas.openxmlformats.org/officeDocument/2006/relationships/hyperlink" Target="http://www.telenor.bg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en.wikipedia.org/wiki/Kent_Be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2212" y="1142842"/>
            <a:ext cx="7834099" cy="987666"/>
          </a:xfrm>
        </p:spPr>
        <p:txBody>
          <a:bodyPr>
            <a:normAutofit/>
          </a:bodyPr>
          <a:lstStyle/>
          <a:p>
            <a:r>
              <a:rPr lang="en-US" dirty="0"/>
              <a:t>Unit Testing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2212" y="2284089"/>
            <a:ext cx="7910300" cy="778736"/>
          </a:xfrm>
        </p:spPr>
        <p:txBody>
          <a:bodyPr>
            <a:normAutofit/>
          </a:bodyPr>
          <a:lstStyle/>
          <a:p>
            <a:r>
              <a:rPr lang="en-US" dirty="0"/>
              <a:t>Building Rock-Solid Software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932612" y="4280731"/>
            <a:ext cx="4492218" cy="1873556"/>
            <a:chOff x="6917191" y="4278352"/>
            <a:chExt cx="4492218" cy="1873556"/>
          </a:xfrm>
        </p:grpSpPr>
        <p:grpSp>
          <p:nvGrpSpPr>
            <p:cNvPr id="14" name="Group 13"/>
            <p:cNvGrpSpPr/>
            <p:nvPr/>
          </p:nvGrpSpPr>
          <p:grpSpPr>
            <a:xfrm>
              <a:off x="6917191" y="4343400"/>
              <a:ext cx="1873556" cy="1733597"/>
              <a:chOff x="9845969" y="4403679"/>
              <a:chExt cx="1564686" cy="144780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675812" y="4278352"/>
              <a:ext cx="1733597" cy="1873556"/>
              <a:chOff x="9542415" y="4380964"/>
              <a:chExt cx="1733597" cy="1873556"/>
            </a:xfrm>
          </p:grpSpPr>
          <p:grpSp>
            <p:nvGrpSpPr>
              <p:cNvPr id="23" name="Group 2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24" name="Straight Connector 23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Arrow: Down 21"/>
            <p:cNvSpPr/>
            <p:nvPr/>
          </p:nvSpPr>
          <p:spPr>
            <a:xfrm rot="16200000">
              <a:off x="8917995" y="4949509"/>
              <a:ext cx="636412" cy="5213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  <p:sp>
        <p:nvSpPr>
          <p:cNvPr id="32" name="TextBox 31"/>
          <p:cNvSpPr txBox="1"/>
          <p:nvPr/>
        </p:nvSpPr>
        <p:spPr>
          <a:xfrm rot="576164">
            <a:off x="5116700" y="3806198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 OOP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sp>
        <p:nvSpPr>
          <p:cNvPr id="3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5"/>
              </a:rPr>
              <a:t>http://softuni.bg</a:t>
            </a:r>
            <a:endParaRPr lang="en-US" dirty="0"/>
          </a:p>
        </p:txBody>
      </p:sp>
      <p:pic>
        <p:nvPicPr>
          <p:cNvPr id="38" name="Picture 4" title="CC-BY-NC-SA License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Create new package (e.g.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</a:t>
            </a:r>
            <a:r>
              <a:rPr lang="en-US" noProof="1">
                <a:latin typeface="+mj-lt"/>
              </a:rPr>
              <a:t>)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Create a class for test methods (e.g.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BankAccountTests</a:t>
            </a:r>
            <a:r>
              <a:rPr lang="en-US" noProof="1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Create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public void</a:t>
            </a:r>
            <a:r>
              <a:rPr lang="en-US" noProof="1"/>
              <a:t> method annotated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@Test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Junit – Writing Tests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72576" y="3572232"/>
            <a:ext cx="10840496" cy="2523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depositShouldAddMoney()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voodoo magic */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744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Arrange</a:t>
            </a:r>
            <a:r>
              <a:rPr lang="en-US" dirty="0"/>
              <a:t> - Preconditions</a:t>
            </a:r>
          </a:p>
          <a:p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Act</a:t>
            </a:r>
            <a:r>
              <a:rPr lang="en-US" dirty="0"/>
              <a:t> - Test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single behavior</a:t>
            </a:r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Assert</a:t>
            </a:r>
            <a:r>
              <a:rPr lang="en-US" dirty="0"/>
              <a:t> - Postconditions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3A Pattern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4116" y="3106102"/>
            <a:ext cx="10840496" cy="34470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depositShouldAddMoney()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BankAccount account = new BankAccount();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account.deposit(50);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assertTrue(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account.getBalance() == 50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923212" y="2874245"/>
            <a:ext cx="3276600" cy="957104"/>
          </a:xfrm>
          <a:prstGeom prst="wedgeRoundRectCallout">
            <a:avLst>
              <a:gd name="adj1" fmla="val -61846"/>
              <a:gd name="adj2" fmla="val 451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Each test should test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single behavior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!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362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51124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Sometimes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throwing</a:t>
            </a:r>
            <a:r>
              <a:rPr lang="en-US" noProof="1"/>
              <a:t> an exception is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expected behavior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Exceptions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4116" y="2656344"/>
            <a:ext cx="10840496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 = IllegalArgumentException.class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depositNegativeShouldNotAddMoney()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BankAccount account = new BankAccount();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account.deposit(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-50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913812" y="4248420"/>
            <a:ext cx="1371600" cy="304800"/>
          </a:xfrm>
          <a:prstGeom prst="wedgeRoundRectCallout">
            <a:avLst>
              <a:gd name="adj1" fmla="val -42199"/>
              <a:gd name="adj2" fmla="val -897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Arrange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246164" y="4876800"/>
            <a:ext cx="838200" cy="318048"/>
          </a:xfrm>
          <a:prstGeom prst="wedgeRoundRectCallout">
            <a:avLst>
              <a:gd name="adj1" fmla="val -45890"/>
              <a:gd name="adj2" fmla="val -844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Act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10133012" y="2503944"/>
            <a:ext cx="1371600" cy="304800"/>
          </a:xfrm>
          <a:prstGeom prst="wedgeRoundRectCallout">
            <a:avLst>
              <a:gd name="adj1" fmla="val -44104"/>
              <a:gd name="adj2" fmla="val 817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Assert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901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 lvl="1"/>
            <a:r>
              <a:rPr lang="en-US" dirty="0">
                <a:latin typeface="+mj-lt"/>
              </a:rPr>
              <a:t>Create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Maven</a:t>
            </a:r>
            <a:r>
              <a:rPr lang="en-US" dirty="0">
                <a:latin typeface="+mj-lt"/>
              </a:rPr>
              <a:t> project</a:t>
            </a:r>
          </a:p>
          <a:p>
            <a:pPr lvl="1"/>
            <a:r>
              <a:rPr lang="en-US" dirty="0">
                <a:latin typeface="+mj-lt"/>
              </a:rPr>
              <a:t>Add provided classes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Axe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Dummy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Hero</a:t>
            </a:r>
            <a:r>
              <a:rPr lang="en-US" dirty="0">
                <a:latin typeface="+mj-lt"/>
              </a:rPr>
              <a:t>) to project</a:t>
            </a:r>
          </a:p>
          <a:p>
            <a:pPr lvl="1"/>
            <a:r>
              <a:rPr lang="en-US" dirty="0">
                <a:latin typeface="+mj-lt"/>
              </a:rPr>
              <a:t>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test/java</a:t>
            </a:r>
            <a:r>
              <a:rPr lang="en-US" dirty="0">
                <a:latin typeface="+mj-lt"/>
              </a:rPr>
              <a:t> folder, create a package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rpg_tests</a:t>
            </a:r>
          </a:p>
          <a:p>
            <a:pPr lvl="1"/>
            <a:r>
              <a:rPr lang="en-US" dirty="0">
                <a:latin typeface="+mj-lt"/>
              </a:rPr>
              <a:t>Create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AxeTests</a:t>
            </a:r>
          </a:p>
          <a:p>
            <a:pPr lvl="1"/>
            <a:r>
              <a:rPr lang="en-US" dirty="0">
                <a:latin typeface="+mj-lt"/>
              </a:rPr>
              <a:t>Create the following tests:</a:t>
            </a:r>
          </a:p>
          <a:p>
            <a:pPr lvl="2"/>
            <a:r>
              <a:rPr lang="en-US" dirty="0">
                <a:latin typeface="+mj-lt"/>
              </a:rPr>
              <a:t>Test if weapon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loses durability</a:t>
            </a:r>
            <a:r>
              <a:rPr lang="en-US" dirty="0">
                <a:latin typeface="+mj-lt"/>
              </a:rPr>
              <a:t> after attack</a:t>
            </a:r>
          </a:p>
          <a:p>
            <a:pPr lvl="2"/>
            <a:r>
              <a:rPr lang="en-US" dirty="0">
                <a:latin typeface="+mj-lt"/>
              </a:rPr>
              <a:t>Test attacking with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broken weapon</a:t>
            </a:r>
          </a:p>
          <a:p>
            <a:pPr lvl="2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Axe</a:t>
            </a:r>
          </a:p>
        </p:txBody>
      </p:sp>
      <p:pic>
        <p:nvPicPr>
          <p:cNvPr id="1026" name="Picture 2" descr="Image result for ax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4267201"/>
            <a:ext cx="1600199" cy="1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00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295400"/>
            <a:ext cx="1084049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weaponLosesDurabilityAfterAttack()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Arrange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 axe = new Axe(10, 10);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Act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Assert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Assert.assertTrue(axe.getDurabilityPoints() == 9);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800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 (2)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776948"/>
            <a:ext cx="10840496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(expected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IllegalStateException.class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Assert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brokenWeaponCantAttack()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Arrange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 axe = new Axe(10, 10);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Act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756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 lvl="1"/>
            <a:r>
              <a:rPr lang="en-US" dirty="0">
                <a:latin typeface="+mj-lt"/>
              </a:rPr>
              <a:t>Create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DummyTests</a:t>
            </a:r>
          </a:p>
          <a:p>
            <a:pPr lvl="1"/>
            <a:r>
              <a:rPr lang="en-US" dirty="0">
                <a:latin typeface="+mj-lt"/>
              </a:rPr>
              <a:t>Create the following tests</a:t>
            </a:r>
          </a:p>
          <a:p>
            <a:pPr lvl="2"/>
            <a:r>
              <a:rPr lang="en-US" dirty="0">
                <a:latin typeface="+mj-lt"/>
              </a:rPr>
              <a:t>Dummy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loses health</a:t>
            </a:r>
            <a:r>
              <a:rPr lang="en-US" dirty="0">
                <a:latin typeface="+mj-lt"/>
              </a:rPr>
              <a:t> if attacked</a:t>
            </a:r>
          </a:p>
          <a:p>
            <a:pPr lvl="2"/>
            <a:r>
              <a:rPr lang="en-US" dirty="0">
                <a:latin typeface="+mj-lt"/>
              </a:rPr>
              <a:t>Dead Dummy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throws exception</a:t>
            </a:r>
            <a:r>
              <a:rPr lang="en-US" dirty="0">
                <a:latin typeface="+mj-lt"/>
              </a:rPr>
              <a:t> if attacked</a:t>
            </a:r>
          </a:p>
          <a:p>
            <a:pPr lvl="2"/>
            <a:r>
              <a:rPr lang="en-US" sz="2800" dirty="0"/>
              <a:t>Dead Dummy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can give</a:t>
            </a:r>
            <a:r>
              <a:rPr lang="en-US" dirty="0">
                <a:latin typeface="+mj-lt"/>
              </a:rPr>
              <a:t> XP</a:t>
            </a:r>
          </a:p>
          <a:p>
            <a:pPr lvl="2"/>
            <a:r>
              <a:rPr lang="en-US" dirty="0">
                <a:latin typeface="+mj-lt"/>
              </a:rPr>
              <a:t>Alive Dummy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can't give</a:t>
            </a:r>
            <a:r>
              <a:rPr lang="en-US" dirty="0">
                <a:latin typeface="+mj-lt"/>
              </a:rPr>
              <a:t> XP</a:t>
            </a:r>
          </a:p>
          <a:p>
            <a:pPr lvl="2"/>
            <a:endParaRPr lang="en-US" dirty="0">
              <a:latin typeface="+mj-lt"/>
            </a:endParaRPr>
          </a:p>
          <a:p>
            <a:pPr lvl="2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Dummy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3805237"/>
            <a:ext cx="1836560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92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295400"/>
            <a:ext cx="1084049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attackedTargetLoosesHealth()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Arrange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Act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dummy.takeAttack(5);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Assert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Assert.assertTrue(dummy.getHealth() == 5);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Write the rest of the tests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7999412" y="3733800"/>
            <a:ext cx="2286000" cy="804704"/>
          </a:xfrm>
          <a:prstGeom prst="wedgeRoundRectCallout">
            <a:avLst>
              <a:gd name="adj1" fmla="val -61084"/>
              <a:gd name="adj2" fmla="val 462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There is a better solution…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548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Unit Testing Best Practices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How to Write Good Tests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9384" y="1295400"/>
            <a:ext cx="3866227" cy="3063311"/>
          </a:xfrm>
          <a:prstGeom prst="roundRect">
            <a:avLst>
              <a:gd name="adj" fmla="val 3589"/>
            </a:avLst>
          </a:prstGeom>
          <a:noFill/>
          <a:ln w="9525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40274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assertTrue()</a:t>
            </a:r>
            <a:r>
              <a:rPr lang="en-GB" noProof="1">
                <a:latin typeface="+mj-lt"/>
              </a:rPr>
              <a:t> vs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assertEquals()</a:t>
            </a:r>
            <a:endParaRPr lang="en-GB" noProof="1">
              <a:latin typeface="+mj-lt"/>
            </a:endParaRPr>
          </a:p>
          <a:p>
            <a:pPr lvl="1"/>
            <a:r>
              <a:rPr lang="en-GB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assertTrue()</a:t>
            </a:r>
            <a:endParaRPr lang="en-GB" b="1" noProof="1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lvl="1"/>
            <a:endParaRPr lang="en-GB" noProof="1"/>
          </a:p>
          <a:p>
            <a:pPr lvl="1"/>
            <a:endParaRPr lang="en-GB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GB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assertEquals(expected, actual)</a:t>
            </a:r>
            <a:endParaRPr lang="en-GB" noProof="1"/>
          </a:p>
          <a:p>
            <a:endParaRPr lang="en-GB" noProof="1"/>
          </a:p>
          <a:p>
            <a:endParaRPr lang="en-GB" noProof="1"/>
          </a:p>
          <a:p>
            <a:endParaRPr lang="en-GB" noProof="1"/>
          </a:p>
          <a:p>
            <a:pPr lvl="1"/>
            <a:endParaRPr lang="en-GB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Assertions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539425"/>
            <a:ext cx="1084049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Assert.assertTrue(account.getBalance() == 50);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116" y="4495800"/>
            <a:ext cx="1084049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Assert.assertEquals(50, account.getBalance());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12" y="5379038"/>
            <a:ext cx="3124200" cy="1097962"/>
          </a:xfrm>
          <a:prstGeom prst="roundRect">
            <a:avLst>
              <a:gd name="adj" fmla="val 7149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12" y="3352800"/>
            <a:ext cx="4752975" cy="295275"/>
          </a:xfrm>
          <a:prstGeom prst="roundRect">
            <a:avLst>
              <a:gd name="adj" fmla="val 13717"/>
            </a:avLst>
          </a:prstGeom>
          <a:ln>
            <a:solidFill>
              <a:schemeClr val="tx1">
                <a:lumMod val="85000"/>
              </a:schemeClr>
            </a:solidFill>
          </a:ln>
        </p:spPr>
      </p:pic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3427412" y="5543842"/>
            <a:ext cx="4114800" cy="880904"/>
          </a:xfrm>
          <a:prstGeom prst="wedgeRoundRectCallout">
            <a:avLst>
              <a:gd name="adj1" fmla="val 55145"/>
              <a:gd name="adj2" fmla="val -225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Better description when expecting value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766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dirty="0"/>
              <a:t>What is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Unit Testing</a:t>
            </a:r>
            <a:r>
              <a:rPr lang="en-GB" dirty="0"/>
              <a:t>?</a:t>
            </a:r>
          </a:p>
          <a:p>
            <a:pPr>
              <a:lnSpc>
                <a:spcPct val="110000"/>
              </a:lnSpc>
            </a:pPr>
            <a:r>
              <a:rPr lang="en-GB" dirty="0"/>
              <a:t>Unit Testing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Basics</a:t>
            </a:r>
          </a:p>
          <a:p>
            <a:pPr marL="761946" lvl="1" indent="-457200">
              <a:lnSpc>
                <a:spcPct val="110000"/>
              </a:lnSpc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3A</a:t>
            </a:r>
            <a:r>
              <a:rPr lang="en-GB" dirty="0"/>
              <a:t> Pattern</a:t>
            </a:r>
          </a:p>
          <a:p>
            <a:pPr marL="761946" lvl="1" indent="-457200">
              <a:lnSpc>
                <a:spcPct val="110000"/>
              </a:lnSpc>
            </a:pPr>
            <a:r>
              <a:rPr lang="en-GB" dirty="0"/>
              <a:t>Good Practices</a:t>
            </a:r>
          </a:p>
          <a:p>
            <a:pPr>
              <a:lnSpc>
                <a:spcPct val="110000"/>
              </a:lnSpc>
            </a:pPr>
            <a:r>
              <a:rPr lang="en-GB" dirty="0"/>
              <a:t>Unit Testing Frameworks -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JUnit</a:t>
            </a:r>
          </a:p>
          <a:p>
            <a:pPr>
              <a:lnSpc>
                <a:spcPct val="110000"/>
              </a:lnSpc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Dependency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Injection</a:t>
            </a:r>
          </a:p>
          <a:p>
            <a:pPr>
              <a:lnSpc>
                <a:spcPct val="110000"/>
              </a:lnSpc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Mocking</a:t>
            </a:r>
            <a:r>
              <a:rPr lang="en-GB" dirty="0"/>
              <a:t> and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Mock</a:t>
            </a:r>
            <a:r>
              <a:rPr lang="en-GB" dirty="0"/>
              <a:t> Objects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42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Assertions can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show messages</a:t>
            </a:r>
          </a:p>
          <a:p>
            <a:pPr lvl="1"/>
            <a:r>
              <a:rPr lang="en-US" dirty="0">
                <a:latin typeface="+mj-lt"/>
              </a:rPr>
              <a:t>Helps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diagnostics</a:t>
            </a:r>
          </a:p>
          <a:p>
            <a:r>
              <a:rPr lang="en-US" b="1" dirty="0">
                <a:solidFill>
                  <a:srgbClr val="FF0000"/>
                </a:solidFill>
                <a:latin typeface="+mj-lt"/>
              </a:rPr>
              <a:t>Hamcrest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is useful tool for test diagnostics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Assertion Messages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3276600"/>
            <a:ext cx="10840496" cy="12311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Assert.assertEquals(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"Wrong balance"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50, account.getBalance());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012" y="4772209"/>
            <a:ext cx="5441043" cy="1357258"/>
          </a:xfrm>
          <a:prstGeom prst="roundRect">
            <a:avLst>
              <a:gd name="adj" fmla="val 7821"/>
            </a:avLst>
          </a:prstGeom>
          <a:ln>
            <a:solidFill>
              <a:schemeClr val="tx1">
                <a:lumMod val="85000"/>
              </a:schemeClr>
            </a:solidFill>
          </a:ln>
        </p:spPr>
      </p:pic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275012" y="4750433"/>
            <a:ext cx="2209800" cy="872658"/>
          </a:xfrm>
          <a:prstGeom prst="wedgeRoundRectCallout">
            <a:avLst>
              <a:gd name="adj1" fmla="val 58298"/>
              <a:gd name="adj2" fmla="val -225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Helps finding the problem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648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dirty="0"/>
              <a:t>Avoid using magic numbers (use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constants</a:t>
            </a:r>
            <a:r>
              <a:rPr lang="en-US" dirty="0"/>
              <a:t> instead)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Magic Numbers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905000"/>
            <a:ext cx="10840496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final int AMOUNT = 50;</a:t>
            </a: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depositShouldAddMoney()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BankAccount account = new BankAccount();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account.deposit(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Assert.assertEquals("Wrong balance",   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account.getBalance());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2307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@Before</a:t>
            </a:r>
            <a:r>
              <a:rPr lang="en-US" dirty="0"/>
              <a:t> 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@After </a:t>
            </a:r>
            <a:r>
              <a:rPr lang="en-US" dirty="0"/>
              <a:t>annotations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DRY –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repeat</a:t>
            </a:r>
            <a:r>
              <a:rPr lang="de-DE" dirty="0"/>
              <a:t> </a:t>
            </a:r>
            <a:r>
              <a:rPr lang="de-DE" dirty="0" err="1"/>
              <a:t>yourself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876485"/>
            <a:ext cx="10840496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BankAccount account;</a:t>
            </a: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@Before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createAccount()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this.account = new BankAccount();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depositShouldAddMoney() { /…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161212" y="2362200"/>
            <a:ext cx="2819400" cy="880904"/>
          </a:xfrm>
          <a:prstGeom prst="wedgeRoundRectCallout">
            <a:avLst>
              <a:gd name="adj1" fmla="val -59866"/>
              <a:gd name="adj2" fmla="val 464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Executes before each test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357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Test names</a:t>
            </a:r>
          </a:p>
          <a:p>
            <a:pPr lvl="1"/>
            <a:r>
              <a:rPr lang="en-US" dirty="0"/>
              <a:t>Should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business domain terminology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descriptive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readable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Test Methods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5012829"/>
            <a:ext cx="10840496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depositAddsMoneyToBalance() {}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depositNegativeShouldNotAddMoney() {}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transferSubtractsFromSourceAddsToDestAccount() {}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3184029"/>
            <a:ext cx="10840496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incrementNumber() {}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test1() {}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testTransfer() {}</a:t>
            </a:r>
          </a:p>
        </p:txBody>
      </p:sp>
      <p:pic>
        <p:nvPicPr>
          <p:cNvPr id="4098" name="Picture 2" descr="Image result for ti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886" y="5419636"/>
            <a:ext cx="879156" cy="8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x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16895" y="3697834"/>
            <a:ext cx="665160" cy="6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5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Refactor the tests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Axe</a:t>
            </a:r>
            <a:r>
              <a:rPr lang="en-US" dirty="0">
                <a:latin typeface="+mj-lt"/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Dummy</a:t>
            </a:r>
            <a:r>
              <a:rPr lang="en-US" dirty="0">
                <a:latin typeface="+mj-lt"/>
              </a:rPr>
              <a:t> classes</a:t>
            </a:r>
          </a:p>
          <a:p>
            <a:r>
              <a:rPr lang="en-US" dirty="0">
                <a:latin typeface="+mj-lt"/>
              </a:rPr>
              <a:t>Make sure that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Names</a:t>
            </a:r>
            <a:r>
              <a:rPr lang="en-US" dirty="0">
                <a:latin typeface="+mj-lt"/>
              </a:rPr>
              <a:t> of test methods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descriptive</a:t>
            </a:r>
          </a:p>
          <a:p>
            <a:pPr lvl="1"/>
            <a:r>
              <a:rPr lang="en-US" dirty="0">
                <a:latin typeface="+mj-lt"/>
              </a:rPr>
              <a:t>You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appropriate assertions</a:t>
            </a:r>
            <a:r>
              <a:rPr lang="en-US" dirty="0">
                <a:latin typeface="+mj-lt"/>
              </a:rPr>
              <a:t> (assert equals vs assert true)</a:t>
            </a:r>
          </a:p>
          <a:p>
            <a:pPr lvl="1"/>
            <a:r>
              <a:rPr lang="en-US" dirty="0">
                <a:latin typeface="+mj-lt"/>
              </a:rPr>
              <a:t>You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assertion messages</a:t>
            </a:r>
          </a:p>
          <a:p>
            <a:pPr lvl="1"/>
            <a:r>
              <a:rPr lang="en-US" dirty="0">
                <a:latin typeface="+mj-lt"/>
              </a:rPr>
              <a:t>There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no magic numbers</a:t>
            </a:r>
          </a:p>
          <a:p>
            <a:pPr lvl="1"/>
            <a:r>
              <a:rPr lang="en-US" dirty="0">
                <a:latin typeface="+mj-lt"/>
              </a:rPr>
              <a:t>There is no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code duplication</a:t>
            </a:r>
            <a:r>
              <a:rPr lang="en-US" dirty="0">
                <a:latin typeface="+mj-lt"/>
              </a:rPr>
              <a:t> (Don’t Repeat Yourself)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Refactor Tests</a:t>
            </a:r>
          </a:p>
        </p:txBody>
      </p:sp>
    </p:spTree>
    <p:extLst>
      <p:ext uri="{BB962C8B-B14F-4D97-AF65-F5344CB8AC3E}">
        <p14:creationId xmlns:p14="http://schemas.microsoft.com/office/powerpoint/2010/main" val="152932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Refactor Tests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295400"/>
            <a:ext cx="1084049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final 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AXE_ATTACK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final 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AXE_DURABILITY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final 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DUMMY_HEALTH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final 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DUMMY_XP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Axe axe;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Dummy dummy;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@Befor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е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initializeTestObjects()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this.axe = new Axe(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AXE_ATTACK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AXE_DURABILITY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this.dummy = new Dummy(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DUMMY_HEALTH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DUMMY_XP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09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Refactor Tests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219200"/>
            <a:ext cx="1084049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weaponLosesDurabilityAfterAttack()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.axe.attack(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.dummy);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assertEquals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"Wrong durability"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AXE_DURABILITY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axe.getDurabilityPoints());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(expected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IllegalStateException.class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brokenWeaponCantAttack()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.axe.attack(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.dummy);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.axe.attack(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.dummy);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48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Unit Testing Basics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23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GB" dirty="0"/>
              <a:t>Dependencies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Isolating Behaviors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75012" y="1371600"/>
            <a:ext cx="5638800" cy="3124200"/>
            <a:chOff x="3198812" y="1524000"/>
            <a:chExt cx="5638800" cy="3124200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198812" y="1524000"/>
              <a:ext cx="5638800" cy="3124200"/>
            </a:xfrm>
            <a:prstGeom prst="roundRect">
              <a:avLst>
                <a:gd name="adj" fmla="val 217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pic>
          <p:nvPicPr>
            <p:cNvPr id="6146" name="Picture 2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70252">
              <a:off x="3670211" y="1655764"/>
              <a:ext cx="2378556" cy="2378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79924">
              <a:off x="7370509" y="2615042"/>
              <a:ext cx="832677" cy="832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369742">
              <a:off x="5143573" y="1964816"/>
              <a:ext cx="2438399" cy="2438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8620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4031"/>
            <a:ext cx="11804822" cy="5570355"/>
          </a:xfrm>
        </p:spPr>
        <p:txBody>
          <a:bodyPr>
            <a:noAutofit/>
          </a:bodyPr>
          <a:lstStyle/>
          <a:p>
            <a:r>
              <a:rPr lang="en-US" dirty="0"/>
              <a:t>Consider testing the following code:</a:t>
            </a:r>
          </a:p>
          <a:p>
            <a:pPr lvl="1"/>
            <a:r>
              <a:rPr lang="en-US" dirty="0"/>
              <a:t>We want to test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single behavior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 and Testing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2515391"/>
            <a:ext cx="10840496" cy="40318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Bank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accountManager;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Bank()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 accountManager 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AccountManager()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AccountInfo getInfo(String id)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8685212" y="4791892"/>
            <a:ext cx="2590800" cy="694508"/>
          </a:xfrm>
          <a:prstGeom prst="wedgeRoundRectCallout">
            <a:avLst>
              <a:gd name="adj1" fmla="val -57357"/>
              <a:gd name="adj2" fmla="val -425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Bank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depends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on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AccoutManager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694612" y="2286000"/>
            <a:ext cx="2362200" cy="756810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Concrete Implementation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899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9600" b="1" dirty="0"/>
              <a:t># JavaFundamentals</a:t>
            </a:r>
            <a:endParaRPr lang="en-US" sz="54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286091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Need to find solution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decouple classes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 and Testing (2)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93812" y="3200400"/>
            <a:ext cx="3962400" cy="1905000"/>
            <a:chOff x="1522412" y="3200400"/>
            <a:chExt cx="3962400" cy="1905000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1522412" y="3200400"/>
              <a:ext cx="3962400" cy="1905000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800" dirty="0"/>
                <a:t>Bank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2513012" y="3664166"/>
              <a:ext cx="2743200" cy="977468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2800" noProof="1"/>
                <a:t>AccountManager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982577" y="2209800"/>
            <a:ext cx="4760035" cy="3838927"/>
            <a:chOff x="5982577" y="2209800"/>
            <a:chExt cx="4760035" cy="3838927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7008812" y="4498625"/>
              <a:ext cx="3733800" cy="1550102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Bank</a:t>
              </a: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7008812" y="2209800"/>
              <a:ext cx="3733800" cy="1550102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AccountManager</a:t>
              </a:r>
            </a:p>
            <a:p>
              <a:pPr algn="ctr"/>
              <a:endParaRPr lang="en-GB" sz="2800" dirty="0"/>
            </a:p>
            <a:p>
              <a:pPr algn="ctr"/>
              <a:r>
                <a:rPr lang="en-GB" sz="2800" dirty="0"/>
                <a:t>+Account getAccount()</a:t>
              </a:r>
            </a:p>
          </p:txBody>
        </p:sp>
        <p:cxnSp>
          <p:nvCxnSpPr>
            <p:cNvPr id="8" name="Straight Arrow Connector 7"/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8875712" y="3759902"/>
              <a:ext cx="0" cy="738723"/>
            </a:xfrm>
            <a:prstGeom prst="straightConnector1">
              <a:avLst/>
            </a:prstGeom>
            <a:ln w="50800">
              <a:tailEnd type="triangle"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8913812" y="3846951"/>
              <a:ext cx="8338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uses</a:t>
              </a:r>
            </a:p>
          </p:txBody>
        </p:sp>
        <p:sp>
          <p:nvSpPr>
            <p:cNvPr id="19" name="Arrow: Right 18"/>
            <p:cNvSpPr/>
            <p:nvPr/>
          </p:nvSpPr>
          <p:spPr>
            <a:xfrm>
              <a:off x="5982577" y="3899251"/>
              <a:ext cx="457200" cy="5072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10361612" y="1905000"/>
            <a:ext cx="1572148" cy="492556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Interface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1979612" y="2606446"/>
            <a:ext cx="1943100" cy="756810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Bank inherits bugs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859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Decouples classes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makes code testable</a:t>
            </a:r>
          </a:p>
          <a:p>
            <a:pPr lvl="1"/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Dependency Injection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952685"/>
            <a:ext cx="10840496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AccountManager {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 getAccount();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Bank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accountManager;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Bank(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accountManager)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 accountManager =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551284" y="1781784"/>
            <a:ext cx="2690700" cy="457200"/>
          </a:xfrm>
          <a:prstGeom prst="wedgeRoundRectCallout">
            <a:avLst>
              <a:gd name="adj1" fmla="val -60849"/>
              <a:gd name="adj2" fmla="val 40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Using Interface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228012" y="4114800"/>
            <a:ext cx="3810000" cy="457200"/>
          </a:xfrm>
          <a:prstGeom prst="wedgeRoundRectCallout">
            <a:avLst>
              <a:gd name="adj1" fmla="val -58228"/>
              <a:gd name="adj2" fmla="val 4611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Injecting dependencies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4875212" y="3536235"/>
            <a:ext cx="5486400" cy="457200"/>
          </a:xfrm>
          <a:prstGeom prst="wedgeRoundRectCallout">
            <a:avLst>
              <a:gd name="adj1" fmla="val -55427"/>
              <a:gd name="adj2" fmla="val 442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Independent from Implementation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1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In other words,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fixate</a:t>
            </a:r>
            <a:r>
              <a:rPr lang="en-US" dirty="0"/>
              <a:t> 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moving parts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Isolating Test Behavior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876485"/>
            <a:ext cx="10840496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testGetInfoById()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Arrange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 manager =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AccountManager()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Account getAccount(String id) { … }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Bank bank = new Bank(manager);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AccountInfo info = bank.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getInfo(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Assert…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8130114" y="4800600"/>
            <a:ext cx="3048000" cy="1101660"/>
          </a:xfrm>
          <a:prstGeom prst="wedgeRoundRectCallout">
            <a:avLst>
              <a:gd name="adj1" fmla="val -42168"/>
              <a:gd name="adj2" fmla="val -752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Fake interface implementation with fixed behavior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459634" y="3073618"/>
            <a:ext cx="2388960" cy="339660"/>
          </a:xfrm>
          <a:prstGeom prst="wedgeRoundRectCallout">
            <a:avLst>
              <a:gd name="adj1" fmla="val -57114"/>
              <a:gd name="adj2" fmla="val 452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Anonymous class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167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Test if hero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gains XP</a:t>
            </a:r>
            <a:r>
              <a:rPr lang="en-US" dirty="0">
                <a:latin typeface="+mj-lt"/>
              </a:rPr>
              <a:t> when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target dies</a:t>
            </a:r>
          </a:p>
          <a:p>
            <a:r>
              <a:rPr lang="en-US" dirty="0">
                <a:latin typeface="+mj-lt"/>
              </a:rPr>
              <a:t>To do this, first: </a:t>
            </a:r>
          </a:p>
          <a:p>
            <a:pPr lvl="1"/>
            <a:r>
              <a:rPr lang="en-US" dirty="0">
                <a:latin typeface="+mj-lt"/>
              </a:rPr>
              <a:t>Make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Hero</a:t>
            </a:r>
            <a:r>
              <a:rPr lang="en-US" dirty="0">
                <a:latin typeface="+mj-lt"/>
              </a:rPr>
              <a:t>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testable</a:t>
            </a:r>
            <a:r>
              <a:rPr lang="en-US" dirty="0">
                <a:latin typeface="+mj-lt"/>
              </a:rPr>
              <a:t> (use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Dependency Injection</a:t>
            </a:r>
            <a:r>
              <a:rPr lang="en-US" dirty="0">
                <a:latin typeface="+mj-lt"/>
              </a:rPr>
              <a:t>)</a:t>
            </a:r>
          </a:p>
          <a:p>
            <a:pPr lvl="1"/>
            <a:r>
              <a:rPr lang="en-US" dirty="0">
                <a:latin typeface="+mj-lt"/>
              </a:rPr>
              <a:t>Introduce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Interfaces</a:t>
            </a:r>
            <a:r>
              <a:rPr lang="en-US" dirty="0">
                <a:latin typeface="+mj-lt"/>
              </a:rPr>
              <a:t> for Axe and Dummy</a:t>
            </a:r>
          </a:p>
          <a:p>
            <a:pPr lvl="2"/>
            <a:r>
              <a:rPr lang="en-US" dirty="0">
                <a:latin typeface="+mj-lt"/>
              </a:rPr>
              <a:t>Interface Weapon </a:t>
            </a:r>
          </a:p>
          <a:p>
            <a:pPr lvl="2"/>
            <a:r>
              <a:rPr lang="en-US" dirty="0">
                <a:latin typeface="+mj-lt"/>
              </a:rPr>
              <a:t>Interface Target </a:t>
            </a:r>
          </a:p>
          <a:p>
            <a:pPr lvl="1"/>
            <a:r>
              <a:rPr lang="en-US" dirty="0">
                <a:latin typeface="+mj-lt"/>
              </a:rPr>
              <a:t>Create test using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fake Weapon</a:t>
            </a:r>
            <a:r>
              <a:rPr lang="en-US" dirty="0">
                <a:latin typeface="+mj-lt"/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fake Dummy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Fake Axe and Dummy</a:t>
            </a:r>
          </a:p>
        </p:txBody>
      </p:sp>
    </p:spTree>
    <p:extLst>
      <p:ext uri="{BB962C8B-B14F-4D97-AF65-F5344CB8AC3E}">
        <p14:creationId xmlns:p14="http://schemas.microsoft.com/office/powerpoint/2010/main" val="211219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3559076"/>
            <a:ext cx="10840496" cy="30777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Target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takeAttack(int attackPoints);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getHealth();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giveExperience();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boolean isDead();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371600"/>
            <a:ext cx="10840496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Weapon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attack(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target);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getAttackPoints();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getDurabilityPoints();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84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219200"/>
            <a:ext cx="10840496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Hero: Dependency Injection through constructor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Hero(String name,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Weapon weapon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this.name = name;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/*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Hero: Dependency Injection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  <a:endParaRPr lang="en-GB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this.experience = 0;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/*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through constructor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  <a:endParaRPr lang="en-GB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this.weapon = weapon;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4116" y="3962400"/>
            <a:ext cx="10840496" cy="1508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Axe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implements Weapon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attack(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target)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4116" y="5659160"/>
            <a:ext cx="10840496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Dummy: implement Target interface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Dummy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implements Target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10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(3)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240572"/>
            <a:ext cx="10840496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heroGainsExperienceAfterAttackIfTargetDies()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Target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fakeTarget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Target()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takeAttack(int attackPoints) {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getHealth() { return 0;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giveExperience() {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TARGET_XP;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boolean isDead() {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true;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 };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	</a:t>
            </a:r>
            <a:r>
              <a:rPr lang="bg-BG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Continues on next slide…</a:t>
            </a:r>
            <a:endParaRPr lang="en-GB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98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(4)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076265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//…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Weapon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fakeWeapon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Weapon()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attack(Target target) {}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getAttackPoints() {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WEAPON_ATTACK;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getDurabilityPoints() { return 0; } };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 hero = new Hero(HERO_NAME,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fakeWeapon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hero.attack(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fakeTarget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Assert…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93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readable</a:t>
            </a:r>
            <a:r>
              <a:rPr lang="en-US" dirty="0"/>
              <a:t>, cumbersome and boilerplate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Fake Implementations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2" y="1876485"/>
            <a:ext cx="10840496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testRequiresFakeImplementationOfBigInterface()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Arrange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 db = new BankDatabase()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Too many methods…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AccountManager manager = new AccountManager(db);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Assert…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7237412" y="2971800"/>
            <a:ext cx="2362200" cy="762000"/>
          </a:xfrm>
          <a:prstGeom prst="wedgeRoundRectCallout">
            <a:avLst>
              <a:gd name="adj1" fmla="val -65669"/>
              <a:gd name="adj2" fmla="val -167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Not suitable for big interfaces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08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8091"/>
            <a:ext cx="11804822" cy="5570355"/>
          </a:xfrm>
        </p:spPr>
        <p:txBody>
          <a:bodyPr>
            <a:noAutofit/>
          </a:bodyPr>
          <a:lstStyle/>
          <a:p>
            <a:r>
              <a:rPr lang="en-US" dirty="0"/>
              <a:t>Mock objects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simulate behavior</a:t>
            </a:r>
            <a:r>
              <a:rPr lang="en-US" dirty="0"/>
              <a:t> of real objects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supplies data</a:t>
            </a:r>
            <a:r>
              <a:rPr lang="en-US" dirty="0"/>
              <a:t> exclusively for the test -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network</a:t>
            </a:r>
            <a:r>
              <a:rPr lang="en-US" dirty="0"/>
              <a:t> data,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random</a:t>
            </a:r>
            <a:r>
              <a:rPr lang="en-US" dirty="0"/>
              <a:t> data,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big</a:t>
            </a:r>
            <a:r>
              <a:rPr lang="en-US" dirty="0"/>
              <a:t> data (database), etc.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Mocking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3048000"/>
            <a:ext cx="10840496" cy="36009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testAlarmClockShouldRingInTheMorning()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Time time = new Time();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AlarmClock clock = new AlarmClock(time);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if(time.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isMorning()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Assert.AssertTrue(clock.isRinging());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}</a:t>
            </a:r>
          </a:p>
        </p:txBody>
      </p:sp>
      <p:pic>
        <p:nvPicPr>
          <p:cNvPr id="1026" name="Picture 2" descr="Image result for alarm clo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5257800"/>
            <a:ext cx="1347653" cy="134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332412" y="4935914"/>
            <a:ext cx="4786200" cy="457705"/>
          </a:xfrm>
          <a:prstGeom prst="wedgeRoundRectCallout">
            <a:avLst>
              <a:gd name="adj1" fmla="val -56651"/>
              <a:gd name="adj2" fmla="val 506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Test will pass only in the morning!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410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What is Unit Testing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Software Used to Test Software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732213" y="1658398"/>
            <a:ext cx="4724400" cy="2913602"/>
          </a:xfrm>
          <a:prstGeom prst="roundRect">
            <a:avLst>
              <a:gd name="adj" fmla="val 4314"/>
            </a:avLst>
          </a:pr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2799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Framework for mocking objects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Mockito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2017216"/>
            <a:ext cx="10840496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testAlarmClockShouldRingInTheMourning()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Time mockedTime = Mockito.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Time.class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Mockito.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when(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mockedTime.isMorning()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thenReturn(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AlarmClock clock = new AlarmClock(mockedTime);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if(mockedTime.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isMorning()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Assert.AssertTrue(clock.isRinging());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6246812" y="4407931"/>
            <a:ext cx="1831818" cy="457705"/>
          </a:xfrm>
          <a:prstGeom prst="wedgeRoundRectCallout">
            <a:avLst>
              <a:gd name="adj1" fmla="val -59028"/>
              <a:gd name="adj2" fmla="val 364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Always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2" descr="Image result for alarm clo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5257800"/>
            <a:ext cx="1347653" cy="134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26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Include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Mockito</a:t>
            </a:r>
            <a:r>
              <a:rPr lang="en-US" dirty="0">
                <a:latin typeface="+mj-lt"/>
              </a:rPr>
              <a:t> in the project dependencies</a:t>
            </a:r>
          </a:p>
          <a:p>
            <a:r>
              <a:rPr lang="en-US" dirty="0">
                <a:latin typeface="+mj-lt"/>
              </a:rPr>
              <a:t>Mock fakes from previous problem</a:t>
            </a:r>
          </a:p>
          <a:p>
            <a:r>
              <a:rPr lang="en-US" dirty="0">
                <a:latin typeface="+mj-lt"/>
              </a:rPr>
              <a:t>Implement Hero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Inventory</a:t>
            </a:r>
            <a:r>
              <a:rPr lang="en-US" dirty="0">
                <a:latin typeface="+mj-lt"/>
              </a:rPr>
              <a:t>, holding unequipped weapons</a:t>
            </a:r>
          </a:p>
          <a:p>
            <a:pPr lvl="1"/>
            <a:r>
              <a:rPr lang="en-US" dirty="0">
                <a:latin typeface="+mj-lt"/>
              </a:rPr>
              <a:t>method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Iterable&lt;Weapon&gt; getInventory()</a:t>
            </a:r>
          </a:p>
          <a:p>
            <a:r>
              <a:rPr lang="en-US" dirty="0">
                <a:latin typeface="+mj-lt"/>
              </a:rPr>
              <a:t>Implement Target giving random weapon upon death</a:t>
            </a:r>
          </a:p>
          <a:p>
            <a:pPr lvl="1"/>
            <a:r>
              <a:rPr lang="en-US" dirty="0">
                <a:latin typeface="+mj-lt"/>
              </a:rPr>
              <a:t>field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private List&lt;Weapon&gt; possibleLoot</a:t>
            </a:r>
          </a:p>
          <a:p>
            <a:r>
              <a:rPr lang="en-US" dirty="0">
                <a:latin typeface="+mj-lt"/>
              </a:rPr>
              <a:t>Test Hero killing a target getting loot in his inventory</a:t>
            </a:r>
          </a:p>
          <a:p>
            <a:r>
              <a:rPr lang="en-US" dirty="0">
                <a:latin typeface="+mj-lt"/>
              </a:rPr>
              <a:t>Test Target drops random loot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Mocking</a:t>
            </a:r>
          </a:p>
        </p:txBody>
      </p:sp>
    </p:spTree>
    <p:extLst>
      <p:ext uri="{BB962C8B-B14F-4D97-AF65-F5344CB8AC3E}">
        <p14:creationId xmlns:p14="http://schemas.microsoft.com/office/powerpoint/2010/main" val="76490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Mocking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4478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@Test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attackGainsExperienceIfTargetIsDead()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Weapon weaponMock = Mockito.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Weapon.class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Target targetMock = Mockito.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Target.class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Mockito.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when(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targetMock.isDead()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thenReturn(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Mockito.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when(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targetMock.giveExperience()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thenReturn(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TARGET_XP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 hero = new Hero(HERO_NAME,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weaponMock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hero.attack(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targetMock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Assert.assertEquals("Wrong experience", TARGET_XP, hero.getExperience());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609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Mocking (2)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Create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RandomProvider</a:t>
            </a:r>
            <a:r>
              <a:rPr lang="en-US" dirty="0">
                <a:latin typeface="+mj-lt"/>
              </a:rPr>
              <a:t> Interface</a:t>
            </a:r>
          </a:p>
          <a:p>
            <a:r>
              <a:rPr lang="en-US" dirty="0">
                <a:latin typeface="+mj-lt"/>
              </a:rPr>
              <a:t>Hero </a:t>
            </a:r>
            <a:r>
              <a:rPr lang="en-US" dirty="0"/>
              <a:t>method 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attack(Target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target,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RandomProvider rnd)</a:t>
            </a:r>
          </a:p>
          <a:p>
            <a:r>
              <a:rPr lang="en-US" dirty="0">
                <a:latin typeface="+mj-lt"/>
              </a:rPr>
              <a:t>Target</a:t>
            </a:r>
            <a:r>
              <a:rPr lang="en-US" dirty="0"/>
              <a:t> method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dropLoot(RandomProvider rnd)</a:t>
            </a:r>
          </a:p>
          <a:p>
            <a:r>
              <a:rPr lang="en-US" dirty="0">
                <a:latin typeface="+mj-lt"/>
              </a:rPr>
              <a:t>Mock weapon, target and random provider for test</a:t>
            </a:r>
          </a:p>
          <a:p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398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1138652"/>
            <a:ext cx="11804822" cy="53383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Unit Testing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helps us build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solid code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  <a:r>
              <a:rPr lang="en-US" sz="3200" dirty="0"/>
              <a:t> your unit tests –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3A Pattern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Use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descriptive names</a:t>
            </a:r>
            <a:r>
              <a:rPr lang="en-US" sz="3200" dirty="0"/>
              <a:t> for your tests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Use different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assertions</a:t>
            </a:r>
            <a:r>
              <a:rPr lang="en-US" sz="3200" dirty="0"/>
              <a:t> depending on the situation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Dependency Injection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makes your classes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testable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Looses coupling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and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improves design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Mock</a:t>
            </a:r>
            <a:r>
              <a:rPr lang="en-US" sz="3200" dirty="0"/>
              <a:t> objects to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isolate tested behavior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97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903897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62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structured</a:t>
            </a:r>
          </a:p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repeatable</a:t>
            </a:r>
          </a:p>
          <a:p>
            <a:pPr>
              <a:lnSpc>
                <a:spcPct val="100000"/>
              </a:lnSpc>
            </a:pPr>
            <a:r>
              <a:rPr lang="en-US" dirty="0"/>
              <a:t>Can’t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cover</a:t>
            </a:r>
            <a:r>
              <a:rPr lang="en-US" dirty="0"/>
              <a:t> all of the code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easy</a:t>
            </a:r>
            <a:r>
              <a:rPr lang="en-US" dirty="0"/>
              <a:t> to do as it should be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Testing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4038600"/>
            <a:ext cx="10840496" cy="2523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testSum()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(this.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1, 2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!= 3)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Exception("1 + 2 != 3");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656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We need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structured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approach</a:t>
            </a:r>
            <a:r>
              <a:rPr lang="en-US" dirty="0"/>
              <a:t> that:</a:t>
            </a:r>
          </a:p>
          <a:p>
            <a:pPr lvl="1"/>
            <a:r>
              <a:rPr lang="en-US" sz="3400" dirty="0"/>
              <a:t>Allows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refactoring</a:t>
            </a:r>
          </a:p>
          <a:p>
            <a:pPr lvl="1"/>
            <a:r>
              <a:rPr lang="en-US" sz="3400" dirty="0"/>
              <a:t>Reduces the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cost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change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Decreases</a:t>
            </a:r>
            <a:r>
              <a:rPr lang="en-US" sz="3000" dirty="0"/>
              <a:t> the number of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defects</a:t>
            </a:r>
            <a:r>
              <a:rPr lang="en-US" sz="3000" dirty="0"/>
              <a:t> in the code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Bonus: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Improves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design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Testing (2)</a:t>
            </a:r>
          </a:p>
        </p:txBody>
      </p:sp>
    </p:spTree>
    <p:extLst>
      <p:ext uri="{BB962C8B-B14F-4D97-AF65-F5344CB8AC3E}">
        <p14:creationId xmlns:p14="http://schemas.microsoft.com/office/powerpoint/2010/main" val="20842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System</a:t>
            </a:r>
            <a:r>
              <a:rPr lang="en-US" dirty="0"/>
              <a:t> tests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Integration</a:t>
            </a:r>
            <a:r>
              <a:rPr lang="en-US" dirty="0"/>
              <a:t> tests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Unit</a:t>
            </a:r>
            <a:r>
              <a:rPr lang="en-US" dirty="0"/>
              <a:t> tests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Testing</a:t>
            </a:r>
          </a:p>
        </p:txBody>
      </p:sp>
      <p:sp>
        <p:nvSpPr>
          <p:cNvPr id="6" name="Oval 5"/>
          <p:cNvSpPr/>
          <p:nvPr/>
        </p:nvSpPr>
        <p:spPr>
          <a:xfrm>
            <a:off x="5942010" y="1676396"/>
            <a:ext cx="4343402" cy="4343402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System</a:t>
            </a:r>
          </a:p>
        </p:txBody>
      </p:sp>
      <p:sp>
        <p:nvSpPr>
          <p:cNvPr id="11" name="Oval 10"/>
          <p:cNvSpPr/>
          <p:nvPr/>
        </p:nvSpPr>
        <p:spPr>
          <a:xfrm>
            <a:off x="4418012" y="3276598"/>
            <a:ext cx="2743202" cy="2743202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GB" sz="3200" b="1" dirty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Integration</a:t>
            </a:r>
          </a:p>
        </p:txBody>
      </p:sp>
      <p:sp>
        <p:nvSpPr>
          <p:cNvPr id="10" name="Oval 9"/>
          <p:cNvSpPr/>
          <p:nvPr/>
        </p:nvSpPr>
        <p:spPr>
          <a:xfrm>
            <a:off x="3351212" y="4570410"/>
            <a:ext cx="1449388" cy="1449388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Unit</a:t>
            </a:r>
          </a:p>
        </p:txBody>
      </p:sp>
      <p:sp>
        <p:nvSpPr>
          <p:cNvPr id="47" name="AutoShape 6"/>
          <p:cNvSpPr>
            <a:spLocks noChangeArrowheads="1"/>
          </p:cNvSpPr>
          <p:nvPr/>
        </p:nvSpPr>
        <p:spPr bwMode="auto">
          <a:xfrm>
            <a:off x="1161654" y="5105399"/>
            <a:ext cx="2096295" cy="912777"/>
          </a:xfrm>
          <a:prstGeom prst="wedgeRoundRectCallout">
            <a:avLst>
              <a:gd name="adj1" fmla="val 60351"/>
              <a:gd name="adj2" fmla="val 40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 single </a:t>
            </a:r>
            <a:r>
              <a:rPr lang="en-GB" sz="2800" dirty="0">
                <a:solidFill>
                  <a:srgbClr val="FFFFFF"/>
                </a:solidFill>
              </a:rPr>
              <a:t>class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8" name="AutoShape 6"/>
          <p:cNvSpPr>
            <a:spLocks noChangeArrowheads="1"/>
          </p:cNvSpPr>
          <p:nvPr/>
        </p:nvSpPr>
        <p:spPr bwMode="auto">
          <a:xfrm>
            <a:off x="9599612" y="1349124"/>
            <a:ext cx="2263095" cy="912777"/>
          </a:xfrm>
          <a:prstGeom prst="wedgeRoundRectCallout">
            <a:avLst>
              <a:gd name="adj1" fmla="val -61293"/>
              <a:gd name="adj2" fmla="val 424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whole system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9" name="AutoShape 6"/>
          <p:cNvSpPr>
            <a:spLocks noChangeArrowheads="1"/>
          </p:cNvSpPr>
          <p:nvPr/>
        </p:nvSpPr>
        <p:spPr bwMode="auto">
          <a:xfrm>
            <a:off x="2682147" y="2905926"/>
            <a:ext cx="2263095" cy="912777"/>
          </a:xfrm>
          <a:prstGeom prst="wedgeRoundRectCallout">
            <a:avLst>
              <a:gd name="adj1" fmla="val 61641"/>
              <a:gd name="adj2" fmla="val 445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 single module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42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47" grpId="0" animBg="1"/>
      <p:bldP spid="48" grpId="0" animBg="1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The </a:t>
            </a:r>
            <a:r>
              <a:rPr lang="en-US" dirty="0"/>
              <a:t>first popular unit testing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framework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/>
              <a:t>Most popular for Java development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/>
              <a:t>Based on Java, written by </a:t>
            </a:r>
            <a:r>
              <a:rPr lang="en-US" u="sng" dirty="0">
                <a:solidFill>
                  <a:schemeClr val="tx2">
                    <a:lumMod val="75000"/>
                  </a:schemeClr>
                </a:solidFill>
                <a:effectLst/>
                <a:hlinkClick r:id="rId2" tooltip="Kent Beck"/>
              </a:rPr>
              <a:t>Kent Beck</a:t>
            </a:r>
            <a:r>
              <a:rPr lang="en-US" dirty="0">
                <a:effectLst/>
              </a:rPr>
              <a:t> &amp; Co.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JUnit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370012" y="3343086"/>
            <a:ext cx="3657600" cy="3171145"/>
            <a:chOff x="6092824" y="3314700"/>
            <a:chExt cx="4497388" cy="3810000"/>
          </a:xfrm>
        </p:grpSpPr>
        <p:sp>
          <p:nvSpPr>
            <p:cNvPr id="8" name="Rectangle 7"/>
            <p:cNvSpPr/>
            <p:nvPr/>
          </p:nvSpPr>
          <p:spPr>
            <a:xfrm>
              <a:off x="6092824" y="4114800"/>
              <a:ext cx="4497388" cy="2209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6518" y="3314700"/>
              <a:ext cx="3810000" cy="381000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944" b="1"/>
          <a:stretch/>
        </p:blipFill>
        <p:spPr>
          <a:xfrm>
            <a:off x="5408612" y="4009027"/>
            <a:ext cx="5434822" cy="183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Unit Testing Basics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How to Write Tests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41812" y="2309830"/>
            <a:ext cx="3657600" cy="1965966"/>
            <a:chOff x="2055812" y="1905000"/>
            <a:chExt cx="3657600" cy="1965966"/>
          </a:xfrm>
        </p:grpSpPr>
        <p:sp>
          <p:nvSpPr>
            <p:cNvPr id="3" name="Rectangle 2"/>
            <p:cNvSpPr/>
            <p:nvPr/>
          </p:nvSpPr>
          <p:spPr>
            <a:xfrm>
              <a:off x="2055812" y="1905000"/>
              <a:ext cx="3657600" cy="19659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pic>
          <p:nvPicPr>
            <p:cNvPr id="2052" name="Picture 4" descr="Image result for sketch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2612" y="2125983"/>
              <a:ext cx="1524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Image result for bluepri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781" y="12954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59831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2620</Words>
  <Application>Microsoft Office PowerPoint</Application>
  <PresentationFormat>Benutzerdefiniert</PresentationFormat>
  <Paragraphs>550</Paragraphs>
  <Slides>47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3" baseType="lpstr">
      <vt:lpstr>Arial</vt:lpstr>
      <vt:lpstr>Calibri</vt:lpstr>
      <vt:lpstr>Consolas</vt:lpstr>
      <vt:lpstr>Wingdings</vt:lpstr>
      <vt:lpstr>Wingdings 2</vt:lpstr>
      <vt:lpstr>SoftUni 16x9</vt:lpstr>
      <vt:lpstr>Unit Testing</vt:lpstr>
      <vt:lpstr>Table of Contents</vt:lpstr>
      <vt:lpstr>Questions</vt:lpstr>
      <vt:lpstr>What is Unit Testing</vt:lpstr>
      <vt:lpstr>Manual Testing</vt:lpstr>
      <vt:lpstr>Manual Testing (2)</vt:lpstr>
      <vt:lpstr>Automated Testing</vt:lpstr>
      <vt:lpstr>JUnit</vt:lpstr>
      <vt:lpstr>Unit Testing Basics</vt:lpstr>
      <vt:lpstr>Junit – Writing Tests</vt:lpstr>
      <vt:lpstr>3A Pattern</vt:lpstr>
      <vt:lpstr>Exceptions</vt:lpstr>
      <vt:lpstr>Problem: Test Axe</vt:lpstr>
      <vt:lpstr>Solution: Test Axe</vt:lpstr>
      <vt:lpstr>Solution: Test Axe (2)</vt:lpstr>
      <vt:lpstr>Problem: Test Dummy</vt:lpstr>
      <vt:lpstr>Solution: Test Dummy</vt:lpstr>
      <vt:lpstr>Unit Testing Best Practices</vt:lpstr>
      <vt:lpstr>Assertions</vt:lpstr>
      <vt:lpstr>Assertion Messages</vt:lpstr>
      <vt:lpstr>Magic Numbers</vt:lpstr>
      <vt:lpstr>DRY – don‘t repeat yourself</vt:lpstr>
      <vt:lpstr>Naming Test Methods</vt:lpstr>
      <vt:lpstr>Problem: Refactor Tests</vt:lpstr>
      <vt:lpstr>Solution: Refactor Tests</vt:lpstr>
      <vt:lpstr>Solution: Refactor Tests (2)</vt:lpstr>
      <vt:lpstr>Unit Testing Basics</vt:lpstr>
      <vt:lpstr>Dependencies</vt:lpstr>
      <vt:lpstr>Coupling and Testing</vt:lpstr>
      <vt:lpstr>Coupling and Testing (2)</vt:lpstr>
      <vt:lpstr>Dependency Injection</vt:lpstr>
      <vt:lpstr>Goal: Isolating Test Behavior</vt:lpstr>
      <vt:lpstr>Problem: Fake Axe and Dummy</vt:lpstr>
      <vt:lpstr>Solution: Fake Axe and Dummy</vt:lpstr>
      <vt:lpstr>Solution: Fake Axe and Dummy (2)</vt:lpstr>
      <vt:lpstr>Solution: Fake Axe and Dummy (3)</vt:lpstr>
      <vt:lpstr>Solution: Fake Axe and Dummy (4)</vt:lpstr>
      <vt:lpstr>Fake Implementations</vt:lpstr>
      <vt:lpstr>Mocking</vt:lpstr>
      <vt:lpstr>Mockito</vt:lpstr>
      <vt:lpstr>Problem: Mocking</vt:lpstr>
      <vt:lpstr>Solution: Mocking</vt:lpstr>
      <vt:lpstr>Solution: Mocking (2)</vt:lpstr>
      <vt:lpstr>Summary</vt:lpstr>
      <vt:lpstr>Unit Testing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Generics</dc:title>
  <dc:subject>C# Basics Course</dc:subject>
  <dc:creator/>
  <cp:keywords>Java, Unit Testing, Dependency Injection, Mocking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2017-12-22T07:58:50Z</dcterms:modified>
  <cp:category>programming, software engineering,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